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61" r:id="rId6"/>
    <p:sldId id="258" r:id="rId7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40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19E35B-3178-4677-9521-FBE403CB38B7}" type="datetimeFigureOut">
              <a:rPr lang="hu-HU" smtClean="0"/>
              <a:t>2012.03.28.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31C47A-F2A3-4BE4-8F10-A3A49E2DC3D4}" type="slidenum">
              <a:rPr lang="hu-HU" smtClean="0"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Francesco </a:t>
            </a:r>
            <a:r>
              <a:rPr lang="hu-HU" dirty="0" err="1" smtClean="0"/>
              <a:t>Vettori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31C47A-F2A3-4BE4-8F10-A3A49E2DC3D4}" type="slidenum">
              <a:rPr lang="hu-HU" smtClean="0"/>
              <a:t>6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lcím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28" name="Cím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cxnSp>
        <p:nvCxnSpPr>
          <p:cNvPr id="8" name="Egyenes összekötő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gyenes összekötő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lipszis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átum helye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82010-A084-4562-8564-EC991AC38EF3}" type="datetimeFigureOut">
              <a:rPr lang="hu-HU" smtClean="0"/>
              <a:pPr/>
              <a:t>2012.03.28.</a:t>
            </a:fld>
            <a:endParaRPr lang="hu-HU"/>
          </a:p>
        </p:txBody>
      </p:sp>
      <p:sp>
        <p:nvSpPr>
          <p:cNvPr id="16" name="Dia számának helye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0D91572-EFD9-4472-B1CA-1B9D47768901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7" name="Élőláb helye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82010-A084-4562-8564-EC991AC38EF3}" type="datetimeFigureOut">
              <a:rPr lang="hu-HU" smtClean="0"/>
              <a:pPr/>
              <a:t>2012.03.28.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91572-EFD9-4472-B1CA-1B9D4776890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82010-A084-4562-8564-EC991AC38EF3}" type="datetimeFigureOut">
              <a:rPr lang="hu-HU" smtClean="0"/>
              <a:pPr/>
              <a:t>2012.03.28.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91572-EFD9-4472-B1CA-1B9D4776890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artalom helye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14" name="Dátum helye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F782010-A084-4562-8564-EC991AC38EF3}" type="datetimeFigureOut">
              <a:rPr lang="hu-HU" smtClean="0"/>
              <a:pPr/>
              <a:t>2012.03.28.</a:t>
            </a:fld>
            <a:endParaRPr lang="hu-HU"/>
          </a:p>
        </p:txBody>
      </p:sp>
      <p:sp>
        <p:nvSpPr>
          <p:cNvPr id="15" name="Dia számának helye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30D91572-EFD9-4472-B1CA-1B9D47768901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6" name="Élőláb helye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7" name="Cím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82010-A084-4562-8564-EC991AC38EF3}" type="datetimeFigureOut">
              <a:rPr lang="hu-HU" smtClean="0"/>
              <a:pPr/>
              <a:t>2012.03.28.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91572-EFD9-4472-B1CA-1B9D47768901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cxnSp>
        <p:nvCxnSpPr>
          <p:cNvPr id="7" name="Egyenes összekötő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82010-A084-4562-8564-EC991AC38EF3}" type="datetimeFigureOut">
              <a:rPr lang="hu-HU" smtClean="0"/>
              <a:pPr/>
              <a:t>2012.03.28.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91572-EFD9-4472-B1CA-1B9D47768901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1" name="Tartalom helye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13" name="Tartalom helye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91572-EFD9-4472-B1CA-1B9D47768901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82010-A084-4562-8564-EC991AC38EF3}" type="datetimeFigureOut">
              <a:rPr lang="hu-HU" smtClean="0"/>
              <a:pPr/>
              <a:t>2012.03.28.</a:t>
            </a:fld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32" name="Tartalom helye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34" name="Tartalom helye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2" name="Szöveg helye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cxnSp>
        <p:nvCxnSpPr>
          <p:cNvPr id="10" name="Egyenes összekötő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gyenes összekötő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82010-A084-4562-8564-EC991AC38EF3}" type="datetimeFigureOut">
              <a:rPr lang="hu-HU" smtClean="0"/>
              <a:pPr/>
              <a:t>2012.03.28.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91572-EFD9-4472-B1CA-1B9D47768901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82010-A084-4562-8564-EC991AC38EF3}" type="datetimeFigureOut">
              <a:rPr lang="hu-HU" smtClean="0"/>
              <a:pPr/>
              <a:t>2012.03.28.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91572-EFD9-4472-B1CA-1B9D4776890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artalom helye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31" name="Cím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8" name="Dátum helye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F782010-A084-4562-8564-EC991AC38EF3}" type="datetimeFigureOut">
              <a:rPr lang="hu-HU" smtClean="0"/>
              <a:pPr/>
              <a:t>2012.03.28.</a:t>
            </a:fld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0D91572-EFD9-4472-B1CA-1B9D47768901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0" name="Élőláb helye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8" name="Dátum hely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82010-A084-4562-8564-EC991AC38EF3}" type="datetimeFigureOut">
              <a:rPr lang="hu-HU" smtClean="0"/>
              <a:pPr/>
              <a:t>2012.03.28.</a:t>
            </a:fld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0D91572-EFD9-4472-B1CA-1B9D47768901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0" name="Élőláb helye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zöveg helye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24" name="Dátum helye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F782010-A084-4562-8564-EC991AC38EF3}" type="datetimeFigureOut">
              <a:rPr lang="hu-HU" smtClean="0"/>
              <a:pPr/>
              <a:t>2012.03.28.</a:t>
            </a:fld>
            <a:endParaRPr lang="hu-HU"/>
          </a:p>
        </p:txBody>
      </p:sp>
      <p:sp>
        <p:nvSpPr>
          <p:cNvPr id="10" name="Élőláb helye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22" name="Dia számának helye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30D91572-EFD9-4472-B1CA-1B9D47768901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5" name="Cím helye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sz="44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hu-HU" sz="4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Niccolò</a:t>
            </a:r>
            <a:r>
              <a:rPr lang="hu-HU" sz="4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Machiavelli</a:t>
            </a:r>
            <a:endParaRPr lang="hu-HU" sz="4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457200" y="332656"/>
            <a:ext cx="8305800" cy="2088232"/>
          </a:xfrm>
        </p:spPr>
        <p:txBody>
          <a:bodyPr/>
          <a:lstStyle/>
          <a:p>
            <a:r>
              <a:rPr lang="hu-HU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Hogyan működik a politika?</a:t>
            </a:r>
            <a:endParaRPr lang="hu-HU" b="1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upload.wikimedia.org/wikipedia/commons/thumb/2/27/Santi_di_Tito_-_Niccolo_Machiavelli%27s_portrait_headcrop.jpg/220px-Santi_di_Tito_-_Niccolo_Machiavelli%27s_portrait_headcro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188640"/>
            <a:ext cx="5047828" cy="6470400"/>
          </a:xfrm>
          <a:prstGeom prst="rect">
            <a:avLst/>
          </a:prstGeom>
          <a:noFill/>
        </p:spPr>
      </p:pic>
      <p:sp>
        <p:nvSpPr>
          <p:cNvPr id="6" name="Szövegdoboz 5"/>
          <p:cNvSpPr txBox="1"/>
          <p:nvPr/>
        </p:nvSpPr>
        <p:spPr>
          <a:xfrm>
            <a:off x="3995936" y="6237312"/>
            <a:ext cx="504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err="1" smtClean="0"/>
              <a:t>Santi</a:t>
            </a:r>
            <a:r>
              <a:rPr lang="hu-HU" dirty="0" smtClean="0"/>
              <a:t> di Tito (részlet, 1550 után, </a:t>
            </a:r>
            <a:r>
              <a:rPr lang="hu-HU" dirty="0" err="1" smtClean="0"/>
              <a:t>Palazzo</a:t>
            </a:r>
            <a:r>
              <a:rPr lang="hu-HU" dirty="0" smtClean="0"/>
              <a:t> </a:t>
            </a:r>
            <a:r>
              <a:rPr lang="hu-HU" dirty="0" err="1" smtClean="0"/>
              <a:t>Vecchio</a:t>
            </a:r>
            <a:r>
              <a:rPr lang="hu-HU" dirty="0" smtClean="0"/>
              <a:t>)</a:t>
            </a:r>
            <a:endParaRPr lang="hu-HU" dirty="0"/>
          </a:p>
        </p:txBody>
      </p:sp>
      <p:sp>
        <p:nvSpPr>
          <p:cNvPr id="7" name="Szövegdoboz 6"/>
          <p:cNvSpPr txBox="1"/>
          <p:nvPr/>
        </p:nvSpPr>
        <p:spPr>
          <a:xfrm>
            <a:off x="179512" y="116632"/>
            <a:ext cx="3744416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N. Machiavelli (1469-1527)</a:t>
            </a:r>
          </a:p>
          <a:p>
            <a:endParaRPr lang="hu-HU" sz="4400" dirty="0" smtClean="0">
              <a:solidFill>
                <a:schemeClr val="tx2"/>
              </a:solidFill>
            </a:endParaRPr>
          </a:p>
          <a:p>
            <a:endParaRPr lang="hu-HU" sz="4400" dirty="0" smtClean="0">
              <a:solidFill>
                <a:schemeClr val="tx2"/>
              </a:solidFill>
            </a:endParaRPr>
          </a:p>
          <a:p>
            <a:r>
              <a:rPr lang="hu-HU" sz="4400" dirty="0" smtClean="0">
                <a:solidFill>
                  <a:schemeClr val="tx2"/>
                </a:solidFill>
              </a:rPr>
              <a:t>„u</a:t>
            </a:r>
            <a:r>
              <a:rPr lang="it-IT" sz="4400" dirty="0" smtClean="0">
                <a:solidFill>
                  <a:schemeClr val="tx2"/>
                </a:solidFill>
              </a:rPr>
              <a:t>tilità per la quale si debbe cercare la cognizione delle istorie.</a:t>
            </a:r>
            <a:r>
              <a:rPr lang="hu-HU" sz="4400" dirty="0" smtClean="0">
                <a:solidFill>
                  <a:schemeClr val="tx2"/>
                </a:solidFill>
              </a:rPr>
              <a:t>”</a:t>
            </a:r>
            <a:endParaRPr lang="hu-HU" sz="44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upload.wikimedia.org/wikipedia/commons/thumb/7/77/Machiavelli_Principe_Cover_Page.jpg/155px-Machiavelli_Principe_Cover_Pa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2592288" cy="3629203"/>
          </a:xfrm>
          <a:prstGeom prst="rect">
            <a:avLst/>
          </a:prstGeom>
          <a:noFill/>
        </p:spPr>
      </p:pic>
      <p:sp>
        <p:nvSpPr>
          <p:cNvPr id="3" name="Szövegdoboz 2"/>
          <p:cNvSpPr txBox="1"/>
          <p:nvPr/>
        </p:nvSpPr>
        <p:spPr>
          <a:xfrm>
            <a:off x="2843808" y="260648"/>
            <a:ext cx="6048672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>
                <a:solidFill>
                  <a:schemeClr val="tx2"/>
                </a:solidFill>
              </a:rPr>
              <a:t>-1513, nyomtatásban   csak M. halála után (1532)</a:t>
            </a:r>
          </a:p>
          <a:p>
            <a:endParaRPr lang="hu-HU" sz="2400" dirty="0" smtClean="0">
              <a:solidFill>
                <a:schemeClr val="tx2"/>
              </a:solidFill>
            </a:endParaRPr>
          </a:p>
          <a:p>
            <a:r>
              <a:rPr lang="hu-HU" sz="2400" dirty="0" smtClean="0">
                <a:solidFill>
                  <a:schemeClr val="tx2"/>
                </a:solidFill>
              </a:rPr>
              <a:t>„opus </a:t>
            </a:r>
            <a:r>
              <a:rPr lang="hu-HU" sz="2400" dirty="0" err="1" smtClean="0">
                <a:solidFill>
                  <a:schemeClr val="tx2"/>
                </a:solidFill>
              </a:rPr>
              <a:t>digito</a:t>
            </a:r>
            <a:r>
              <a:rPr lang="hu-HU" sz="2400" dirty="0" smtClean="0">
                <a:solidFill>
                  <a:schemeClr val="tx2"/>
                </a:solidFill>
              </a:rPr>
              <a:t> </a:t>
            </a:r>
            <a:r>
              <a:rPr lang="hu-HU" sz="2400" dirty="0" err="1" smtClean="0">
                <a:solidFill>
                  <a:schemeClr val="tx2"/>
                </a:solidFill>
              </a:rPr>
              <a:t>Sathanae</a:t>
            </a:r>
            <a:r>
              <a:rPr lang="hu-HU" sz="2400" dirty="0" smtClean="0">
                <a:solidFill>
                  <a:schemeClr val="tx2"/>
                </a:solidFill>
              </a:rPr>
              <a:t> </a:t>
            </a:r>
            <a:r>
              <a:rPr lang="hu-HU" sz="2400" dirty="0" err="1" smtClean="0">
                <a:solidFill>
                  <a:schemeClr val="tx2"/>
                </a:solidFill>
              </a:rPr>
              <a:t>scriptum</a:t>
            </a:r>
            <a:r>
              <a:rPr lang="hu-HU" sz="2400" dirty="0" smtClean="0">
                <a:solidFill>
                  <a:schemeClr val="tx2"/>
                </a:solidFill>
              </a:rPr>
              <a:t>”</a:t>
            </a:r>
          </a:p>
          <a:p>
            <a:endParaRPr lang="hu-HU" sz="2400" dirty="0" smtClean="0">
              <a:solidFill>
                <a:schemeClr val="tx2"/>
              </a:solidFill>
            </a:endParaRPr>
          </a:p>
          <a:p>
            <a:r>
              <a:rPr lang="hu-HU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VERITÀ  EFFETTUALE</a:t>
            </a:r>
          </a:p>
          <a:p>
            <a:endParaRPr lang="hu-HU" sz="2400" dirty="0" smtClean="0">
              <a:solidFill>
                <a:schemeClr val="tx2"/>
              </a:solidFill>
            </a:endParaRPr>
          </a:p>
          <a:p>
            <a:r>
              <a:rPr lang="hu-HU" sz="2400" dirty="0" smtClean="0">
                <a:solidFill>
                  <a:schemeClr val="tx2"/>
                </a:solidFill>
              </a:rPr>
              <a:t>megfigyelés – elemzés,  ok – okozat, történelmi  helyzet, emberi viselkedés</a:t>
            </a:r>
            <a:endParaRPr lang="hu-HU" sz="2400" dirty="0">
              <a:solidFill>
                <a:schemeClr val="tx2"/>
              </a:solidFill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323528" y="3933056"/>
            <a:ext cx="8424936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„la </a:t>
            </a:r>
            <a:r>
              <a:rPr lang="hu-HU" sz="36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fortuna</a:t>
            </a:r>
            <a:r>
              <a:rPr lang="hu-HU" sz="3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[…] </a:t>
            </a:r>
            <a:r>
              <a:rPr lang="hu-HU" sz="36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come</a:t>
            </a:r>
            <a:r>
              <a:rPr lang="hu-HU" sz="3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donna è </a:t>
            </a:r>
            <a:r>
              <a:rPr lang="hu-HU" sz="36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amica</a:t>
            </a:r>
            <a:r>
              <a:rPr lang="hu-HU" sz="3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de’ </a:t>
            </a:r>
            <a:r>
              <a:rPr lang="hu-HU" sz="36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giovani</a:t>
            </a:r>
            <a:r>
              <a:rPr lang="hu-HU" sz="3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hu-HU" sz="36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perché</a:t>
            </a:r>
            <a:r>
              <a:rPr lang="hu-HU" sz="3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sz="36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sono</a:t>
            </a:r>
            <a:r>
              <a:rPr lang="hu-HU" sz="3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sz="36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meno</a:t>
            </a:r>
            <a:r>
              <a:rPr lang="hu-HU" sz="3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sz="36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respettivi</a:t>
            </a:r>
            <a:r>
              <a:rPr lang="hu-HU" sz="3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hu-HU" sz="36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più</a:t>
            </a:r>
            <a:r>
              <a:rPr lang="hu-HU" sz="3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sz="36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feroci</a:t>
            </a:r>
            <a:r>
              <a:rPr lang="hu-HU" sz="3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</a:t>
            </a:r>
            <a:r>
              <a:rPr lang="hu-HU" sz="36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più</a:t>
            </a:r>
            <a:r>
              <a:rPr lang="hu-HU" sz="3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sz="36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audacia</a:t>
            </a:r>
            <a:r>
              <a:rPr lang="hu-HU" sz="3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 </a:t>
            </a:r>
            <a:r>
              <a:rPr lang="hu-HU" sz="36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commandono</a:t>
            </a:r>
            <a:r>
              <a:rPr lang="hu-HU" sz="3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 </a:t>
            </a:r>
          </a:p>
          <a:p>
            <a:endParaRPr lang="hu-HU" sz="3600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hu-H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árvíztől az asszony veréséig (XXV.)   </a:t>
            </a:r>
            <a:endParaRPr lang="hu-HU" sz="28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t1.gstatic.com/images?q=tbn:ANd9GcT2KovqvjHbw3QVs3Gw8WdaN0DqZdaLhlb_UuB1gsUKoG9-YYX8A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260648"/>
            <a:ext cx="3560043" cy="3891212"/>
          </a:xfrm>
          <a:prstGeom prst="rect">
            <a:avLst/>
          </a:prstGeom>
          <a:noFill/>
        </p:spPr>
      </p:pic>
      <p:sp>
        <p:nvSpPr>
          <p:cNvPr id="3" name="Szövegdoboz 2"/>
          <p:cNvSpPr txBox="1"/>
          <p:nvPr/>
        </p:nvSpPr>
        <p:spPr>
          <a:xfrm>
            <a:off x="323528" y="188640"/>
            <a:ext cx="8424936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b="1" i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Discorsi</a:t>
            </a:r>
            <a:r>
              <a:rPr lang="hu-HU" sz="28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sz="2800" b="1" i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sopra</a:t>
            </a:r>
            <a:r>
              <a:rPr lang="hu-HU" sz="28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 </a:t>
            </a:r>
            <a:r>
              <a:rPr lang="hu-HU" sz="2800" b="1" i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prima</a:t>
            </a:r>
            <a:r>
              <a:rPr lang="hu-HU" sz="28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sz="2800" b="1" i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Deca</a:t>
            </a:r>
            <a:r>
              <a:rPr lang="hu-HU" sz="28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sz="28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</a:t>
            </a:r>
          </a:p>
          <a:p>
            <a:r>
              <a:rPr lang="hu-HU" sz="28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sz="28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Tito </a:t>
            </a:r>
            <a:r>
              <a:rPr lang="hu-HU" sz="2800" b="1" i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Livio</a:t>
            </a:r>
            <a:r>
              <a:rPr lang="hu-HU" sz="2800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(1531</a:t>
            </a:r>
            <a:r>
              <a:rPr lang="hu-H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endParaRPr lang="hu-HU" sz="2800" i="1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hu-HU" sz="32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„…</a:t>
            </a:r>
            <a:r>
              <a:rPr lang="it-IT" sz="32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 </a:t>
            </a:r>
            <a:r>
              <a:rPr lang="it-IT" sz="32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tutti insieme sono </a:t>
            </a:r>
            <a:endParaRPr lang="hu-HU" sz="3200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it-IT" sz="32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gagliardi</a:t>
            </a:r>
            <a:r>
              <a:rPr lang="it-IT" sz="32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e, quando ciascuno </a:t>
            </a:r>
            <a:endParaRPr lang="hu-HU" sz="3200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it-IT" sz="32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poi </a:t>
            </a:r>
            <a:r>
              <a:rPr lang="it-IT" sz="32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comincia a pensare </a:t>
            </a:r>
            <a:endParaRPr lang="hu-HU" sz="3200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it-IT" sz="32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 </a:t>
            </a:r>
            <a:r>
              <a:rPr lang="it-IT" sz="32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proprio pericolo, diventa </a:t>
            </a:r>
            <a:endParaRPr lang="hu-HU" sz="3200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it-IT" sz="32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vile </a:t>
            </a:r>
            <a:r>
              <a:rPr lang="it-IT" sz="32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debole.</a:t>
            </a:r>
            <a:br>
              <a:rPr lang="it-IT" sz="32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hu-HU" sz="3200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it-IT" sz="32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Nessuna </a:t>
            </a:r>
            <a:r>
              <a:rPr lang="it-IT" sz="32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cosa essere più vana e più incostante che la moltitudine, così Tito Livio nostro, come tutti gli altri istorici, affermano</a:t>
            </a:r>
            <a:r>
              <a:rPr lang="it-IT" sz="32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hu-HU" sz="32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  </a:t>
            </a:r>
            <a:r>
              <a:rPr lang="it-IT" sz="32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sz="32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r>
              <a:rPr lang="it-IT" sz="2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it-IT" sz="2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I, 57-58)</a:t>
            </a:r>
          </a:p>
          <a:p>
            <a:endParaRPr lang="hu-HU" sz="28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La mandragol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2381250" cy="3990976"/>
          </a:xfrm>
          <a:prstGeom prst="rect">
            <a:avLst/>
          </a:prstGeom>
          <a:noFill/>
        </p:spPr>
      </p:pic>
      <p:sp>
        <p:nvSpPr>
          <p:cNvPr id="3" name="Szövegdoboz 2"/>
          <p:cNvSpPr txBox="1"/>
          <p:nvPr/>
        </p:nvSpPr>
        <p:spPr>
          <a:xfrm>
            <a:off x="179512" y="260648"/>
            <a:ext cx="864096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Első </a:t>
            </a:r>
            <a:r>
              <a:rPr lang="hu-HU" sz="32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bemutató: </a:t>
            </a:r>
            <a:r>
              <a:rPr lang="hu-HU" sz="32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1518</a:t>
            </a:r>
          </a:p>
          <a:p>
            <a:endParaRPr lang="hu-HU" sz="3200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hu-HU" sz="32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</a:t>
            </a:r>
            <a:r>
              <a:rPr lang="hu-H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Helyzet – feladat – terv –         				végrehajtás </a:t>
            </a:r>
          </a:p>
          <a:p>
            <a:r>
              <a:rPr lang="hu-H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(</a:t>
            </a:r>
            <a:r>
              <a:rPr lang="hu-HU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Nicia</a:t>
            </a:r>
            <a:r>
              <a:rPr lang="hu-H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hu-HU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Lucrezia</a:t>
            </a:r>
            <a:r>
              <a:rPr lang="hu-H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hu-HU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Callimaco</a:t>
            </a:r>
            <a:r>
              <a:rPr lang="hu-H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  					kiszámítható viselkedés)</a:t>
            </a:r>
          </a:p>
          <a:p>
            <a:endParaRPr lang="hu-HU" sz="2800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hu-HU" sz="2800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hu-HU" sz="3200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hu-HU" sz="32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‘</a:t>
            </a:r>
            <a:r>
              <a:rPr lang="it-IT" sz="32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io voglio iudicare che venga da una celeste disposizione, che abbi voluto così, e non sono sufficiente a recusare quello che ’l Cielo vuole che io accetti. </a:t>
            </a:r>
            <a:r>
              <a:rPr lang="hu-HU" sz="32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                 </a:t>
            </a:r>
            <a:r>
              <a:rPr lang="hu-HU" sz="2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(V. felvonás  IV. jelenet)</a:t>
            </a:r>
            <a:endParaRPr lang="hu-HU" sz="2000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395536" y="476672"/>
            <a:ext cx="5976664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az emberi méltóság miért nem tárgya M. írásainak?</a:t>
            </a:r>
            <a:endParaRPr lang="it-IT" sz="2400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hu-HU" sz="2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 az ember kettős természete (de eredendően rossz), a hasznosság elve,</a:t>
            </a:r>
            <a:endParaRPr lang="hu-HU" sz="2400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hu-HU" sz="2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hu-HU" sz="2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mber </a:t>
            </a:r>
            <a:r>
              <a:rPr lang="hu-HU" sz="2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</a:t>
            </a:r>
            <a:r>
              <a:rPr lang="hu-HU" sz="2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emberek, -- szabadság</a:t>
            </a:r>
            <a:endParaRPr lang="hu-HU" sz="2400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hu-HU" sz="2800" i="1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hu-HU" sz="2800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</a:t>
            </a:r>
            <a:r>
              <a:rPr lang="it-IT" sz="2800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</a:t>
            </a:r>
            <a:r>
              <a:rPr lang="it-IT" sz="2800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rivestito condecentemente, entro nelle antique corti delli antiqui huomini, dove, da loro ricevuto amorevolmente, mi pasco di quel cibo che solum è mio e ch’io nacqui per lui; dove io non mi vergogno parlare con loro e domandarli della ragione delle loro azioni; e quelli per loro humanità mi rispondono</a:t>
            </a:r>
            <a:r>
              <a:rPr lang="it-IT" sz="2800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  <a:r>
              <a:rPr lang="hu-HU" sz="2800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           </a:t>
            </a:r>
            <a:r>
              <a:rPr lang="hu-HU" sz="2000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hu-HU" sz="2000" i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Lettera</a:t>
            </a:r>
            <a:r>
              <a:rPr lang="hu-HU" sz="2000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F. V. 1513)</a:t>
            </a:r>
            <a:endParaRPr lang="hu-HU" sz="2000" i="1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hu-HU" sz="2400" dirty="0"/>
          </a:p>
        </p:txBody>
      </p:sp>
      <p:pic>
        <p:nvPicPr>
          <p:cNvPr id="3074" name="Picture 2" descr="http://t0.gstatic.com/images?q=tbn:ANd9GcQYWGGlP1B_uZW2fKuwSX8AygHbIMMim49gQ8qeSguYd7DQYP9v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93697" y="260648"/>
            <a:ext cx="2427383" cy="3312368"/>
          </a:xfrm>
          <a:prstGeom prst="rect">
            <a:avLst/>
          </a:prstGeom>
          <a:noFill/>
        </p:spPr>
      </p:pic>
      <p:sp>
        <p:nvSpPr>
          <p:cNvPr id="5" name="Téglalap 4"/>
          <p:cNvSpPr/>
          <p:nvPr/>
        </p:nvSpPr>
        <p:spPr>
          <a:xfrm>
            <a:off x="6660233" y="3140968"/>
            <a:ext cx="230425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Francesco </a:t>
            </a:r>
            <a:r>
              <a:rPr lang="hu-H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Vettori</a:t>
            </a:r>
            <a:endParaRPr lang="hu-H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hu-H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hu-H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hu-H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hu-HU" sz="2400" u="sng" dirty="0" err="1" smtClean="0">
                <a:solidFill>
                  <a:schemeClr val="bg1"/>
                </a:solidFill>
              </a:rPr>
              <a:t>Machiavellismo</a:t>
            </a:r>
            <a:r>
              <a:rPr lang="hu-HU" sz="2400" u="sng" dirty="0" smtClean="0">
                <a:solidFill>
                  <a:schemeClr val="bg1"/>
                </a:solidFill>
              </a:rPr>
              <a:t> </a:t>
            </a:r>
            <a:endParaRPr lang="hu-HU" sz="2400" u="sng" dirty="0" smtClean="0">
              <a:solidFill>
                <a:schemeClr val="bg1"/>
              </a:solidFill>
            </a:endParaRPr>
          </a:p>
          <a:p>
            <a:r>
              <a:rPr lang="hu-HU" sz="2400" u="sng" dirty="0" smtClean="0">
                <a:solidFill>
                  <a:schemeClr val="bg1"/>
                </a:solidFill>
              </a:rPr>
              <a:t>(</a:t>
            </a:r>
            <a:r>
              <a:rPr lang="hu-HU" sz="2400" u="sng" dirty="0" smtClean="0">
                <a:solidFill>
                  <a:schemeClr val="bg1"/>
                </a:solidFill>
              </a:rPr>
              <a:t>i</a:t>
            </a:r>
            <a:r>
              <a:rPr lang="it-IT" sz="2400" u="sng" dirty="0" smtClean="0">
                <a:solidFill>
                  <a:schemeClr val="bg1"/>
                </a:solidFill>
              </a:rPr>
              <a:t>l fine giustifica i </a:t>
            </a:r>
            <a:r>
              <a:rPr lang="hu-HU" sz="2400" u="sng" dirty="0" smtClean="0">
                <a:solidFill>
                  <a:schemeClr val="bg1"/>
                </a:solidFill>
              </a:rPr>
              <a:t>      </a:t>
            </a:r>
            <a:r>
              <a:rPr lang="it-IT" sz="2400" u="sng" dirty="0" smtClean="0">
                <a:solidFill>
                  <a:schemeClr val="bg1"/>
                </a:solidFill>
              </a:rPr>
              <a:t>mezzi</a:t>
            </a:r>
            <a:r>
              <a:rPr lang="hu-HU" sz="2400" u="sng" dirty="0" smtClean="0">
                <a:solidFill>
                  <a:schemeClr val="bg1"/>
                </a:solidFill>
              </a:rPr>
              <a:t>)???</a:t>
            </a:r>
            <a:endParaRPr lang="hu-HU" sz="2400" b="1" u="sng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ír">
  <a:themeElements>
    <a:clrScheme name="Papí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í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í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562</TotalTime>
  <Words>219</Words>
  <Application>Microsoft Office PowerPoint</Application>
  <PresentationFormat>Diavetítés a képernyőre (4:3 oldalarány)</PresentationFormat>
  <Paragraphs>48</Paragraphs>
  <Slides>6</Slides>
  <Notes>1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7" baseType="lpstr">
      <vt:lpstr>Papír</vt:lpstr>
      <vt:lpstr>Hogyan működik a politika?</vt:lpstr>
      <vt:lpstr>2. dia</vt:lpstr>
      <vt:lpstr>3. dia</vt:lpstr>
      <vt:lpstr>4. dia</vt:lpstr>
      <vt:lpstr>5. dia</vt:lpstr>
      <vt:lpstr>6. dia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Hogyan működik a politika?</dc:title>
  <dc:creator>Rohonyi Marianne</dc:creator>
  <cp:lastModifiedBy>Rohonyi Marianne</cp:lastModifiedBy>
  <cp:revision>46</cp:revision>
  <dcterms:created xsi:type="dcterms:W3CDTF">2012-03-23T20:38:24Z</dcterms:created>
  <dcterms:modified xsi:type="dcterms:W3CDTF">2012-03-28T12:38:28Z</dcterms:modified>
</cp:coreProperties>
</file>